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88" r:id="rId3"/>
    <p:sldId id="279" r:id="rId4"/>
    <p:sldId id="278" r:id="rId5"/>
    <p:sldId id="276" r:id="rId6"/>
    <p:sldId id="277" r:id="rId7"/>
    <p:sldId id="289" r:id="rId8"/>
    <p:sldId id="286" r:id="rId9"/>
    <p:sldId id="280" r:id="rId10"/>
    <p:sldId id="290" r:id="rId11"/>
    <p:sldId id="293" r:id="rId12"/>
    <p:sldId id="287" r:id="rId13"/>
    <p:sldId id="261" r:id="rId14"/>
    <p:sldId id="292" r:id="rId15"/>
    <p:sldId id="260" r:id="rId16"/>
    <p:sldId id="265" r:id="rId17"/>
    <p:sldId id="262" r:id="rId18"/>
    <p:sldId id="263" r:id="rId19"/>
    <p:sldId id="285" r:id="rId20"/>
    <p:sldId id="281" r:id="rId21"/>
    <p:sldId id="282" r:id="rId22"/>
    <p:sldId id="283" r:id="rId23"/>
    <p:sldId id="284" r:id="rId24"/>
    <p:sldId id="291" r:id="rId25"/>
    <p:sldId id="257" r:id="rId26"/>
    <p:sldId id="258" r:id="rId27"/>
    <p:sldId id="259" r:id="rId28"/>
    <p:sldId id="2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81"/>
    <p:restoredTop sz="94818"/>
  </p:normalViewPr>
  <p:slideViewPr>
    <p:cSldViewPr snapToGrid="0" snapToObjects="1">
      <p:cViewPr varScale="1">
        <p:scale>
          <a:sx n="108" d="100"/>
          <a:sy n="108" d="100"/>
        </p:scale>
        <p:origin x="138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5/17/25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3F01-CB66-0E93-7561-C51BDBBF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78092-899F-7EBE-23DA-05E8E57E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475E-B384-A490-8E56-6271B432E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8610A-113A-F833-21EF-ACE6B1700147}"/>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221791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9</a:t>
            </a:fld>
            <a:endParaRPr lang="en-US"/>
          </a:p>
        </p:txBody>
      </p:sp>
    </p:spTree>
    <p:extLst>
      <p:ext uri="{BB962C8B-B14F-4D97-AF65-F5344CB8AC3E}">
        <p14:creationId xmlns:p14="http://schemas.microsoft.com/office/powerpoint/2010/main" val="338031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10</a:t>
            </a:fld>
            <a:endParaRPr lang="en-US"/>
          </a:p>
        </p:txBody>
      </p:sp>
    </p:spTree>
    <p:extLst>
      <p:ext uri="{BB962C8B-B14F-4D97-AF65-F5344CB8AC3E}">
        <p14:creationId xmlns:p14="http://schemas.microsoft.com/office/powerpoint/2010/main" val="2659310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11</a:t>
            </a:fld>
            <a:endParaRPr lang="en-US"/>
          </a:p>
        </p:txBody>
      </p:sp>
    </p:spTree>
    <p:extLst>
      <p:ext uri="{BB962C8B-B14F-4D97-AF65-F5344CB8AC3E}">
        <p14:creationId xmlns:p14="http://schemas.microsoft.com/office/powerpoint/2010/main" val="1732969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5/17/25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5/17/25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5/17/25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5/17/25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5/17/25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5/17/25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5/17/25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 Id="rId9" Type="http://schemas.openxmlformats.org/officeDocument/2006/relationships/image" Target="../media/image32.jpe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hyperlink" Target="https://www.youtube.com/watch?v=BcTaSyBiD78" TargetMode="External"/><Relationship Id="rId7" Type="http://schemas.openxmlformats.org/officeDocument/2006/relationships/hyperlink" Target="https://www.amazon.com/dp/B0081JE0OO" TargetMode="External"/><Relationship Id="rId12"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hyperlink" Target="https://www.amazon.com/dp/B007QVB71C" TargetMode="External"/><Relationship Id="rId11" Type="http://schemas.openxmlformats.org/officeDocument/2006/relationships/image" Target="../media/image36.png"/><Relationship Id="rId5" Type="http://schemas.openxmlformats.org/officeDocument/2006/relationships/hyperlink" Target="https://www.amazon.com/dp/B00IOUEFL8" TargetMode="External"/><Relationship Id="rId10" Type="http://schemas.openxmlformats.org/officeDocument/2006/relationships/image" Target="../media/image35.png"/><Relationship Id="rId4" Type="http://schemas.openxmlformats.org/officeDocument/2006/relationships/hyperlink" Target="https://www.youtube.com/watch?v=MUtF_lXAExM" TargetMode="External"/><Relationship Id="rId9" Type="http://schemas.openxmlformats.org/officeDocument/2006/relationships/image" Target="../media/image34.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hyperlink" Target="https://www.youtube.com/watch?v=9zzfOtBVcjA" TargetMode="External"/><Relationship Id="rId7" Type="http://schemas.openxmlformats.org/officeDocument/2006/relationships/image" Target="../media/image40.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youtube.com/watch?v=1VNSv7xVzzU" TargetMode="External"/><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hyperlink" Target="https://www.rcworst.com/Amtrol/Well-X-Trol-c225.html"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www.amazon.com/dp/B08YS56F4Z/" TargetMode="External"/><Relationship Id="rId7" Type="http://schemas.openxmlformats.org/officeDocument/2006/relationships/image" Target="../media/image56.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hyperlink" Target="https://www.amazon.com/dp/B001P307PO" TargetMode="External"/><Relationship Id="rId10" Type="http://schemas.openxmlformats.org/officeDocument/2006/relationships/image" Target="../media/image59.png"/><Relationship Id="rId4" Type="http://schemas.openxmlformats.org/officeDocument/2006/relationships/hyperlink" Target="https://www.amazon.com/dp/B0BSYD1J7J/" TargetMode="External"/><Relationship Id="rId9"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3" Type="http://schemas.openxmlformats.org/officeDocument/2006/relationships/hyperlink" Target="https://www.youtube.com/watch?v=DyVRnk0LJzc" TargetMode="External"/><Relationship Id="rId7" Type="http://schemas.openxmlformats.org/officeDocument/2006/relationships/image" Target="../media/image64.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63.jpeg"/><Relationship Id="rId11" Type="http://schemas.openxmlformats.org/officeDocument/2006/relationships/image" Target="../media/image68.png"/><Relationship Id="rId5" Type="http://schemas.openxmlformats.org/officeDocument/2006/relationships/image" Target="../media/image62.jpeg"/><Relationship Id="rId10" Type="http://schemas.openxmlformats.org/officeDocument/2006/relationships/image" Target="../media/image67.png"/><Relationship Id="rId4" Type="http://schemas.openxmlformats.org/officeDocument/2006/relationships/image" Target="../media/image61.jpeg"/><Relationship Id="rId9" Type="http://schemas.openxmlformats.org/officeDocument/2006/relationships/image" Target="../media/image66.png"/><Relationship Id="rId14"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7.xml"/><Relationship Id="rId5" Type="http://schemas.openxmlformats.org/officeDocument/2006/relationships/image" Target="../media/image74.jpeg"/><Relationship Id="rId4" Type="http://schemas.openxmlformats.org/officeDocument/2006/relationships/image" Target="../media/image73.jpeg"/></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www.amazon.com/dp/B00KI0WORE/" TargetMode="External"/><Relationship Id="rId7" Type="http://schemas.openxmlformats.org/officeDocument/2006/relationships/image" Target="../media/image80.png"/><Relationship Id="rId12" Type="http://schemas.openxmlformats.org/officeDocument/2006/relationships/hyperlink" Target="https://www.amazon.com/dp/B07V8TMX95" TargetMode="External"/><Relationship Id="rId2" Type="http://schemas.openxmlformats.org/officeDocument/2006/relationships/hyperlink" Target="https://www.youtube.com/watch?v=IdASRPrJKq8" TargetMode="External"/><Relationship Id="rId1" Type="http://schemas.openxmlformats.org/officeDocument/2006/relationships/slideLayout" Target="../slideLayouts/slideLayout7.xml"/><Relationship Id="rId6" Type="http://schemas.openxmlformats.org/officeDocument/2006/relationships/image" Target="../media/image79.png"/><Relationship Id="rId11" Type="http://schemas.openxmlformats.org/officeDocument/2006/relationships/image" Target="../media/image83.png"/><Relationship Id="rId5" Type="http://schemas.openxmlformats.org/officeDocument/2006/relationships/image" Target="../media/image78.png"/><Relationship Id="rId10" Type="http://schemas.openxmlformats.org/officeDocument/2006/relationships/hyperlink" Target="https://www.amazon.com/dp/B00GZ3H2EI" TargetMode="External"/><Relationship Id="rId4" Type="http://schemas.openxmlformats.org/officeDocument/2006/relationships/image" Target="../media/image77.png"/><Relationship Id="rId9"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amazon.com/dp/B01FI3BLY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mazon.com/dp/B0776ZLQ1V" TargetMode="External"/><Relationship Id="rId5" Type="http://schemas.openxmlformats.org/officeDocument/2006/relationships/hyperlink" Target="https://www.youtube.com/watch?v=svoIxJYPTXo" TargetMode="External"/><Relationship Id="rId4" Type="http://schemas.openxmlformats.org/officeDocument/2006/relationships/hyperlink" Target="https://www.youtube.com/watch?v=MSv1jDHGU_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62B214-CBCC-D569-D2E1-4C066C6A0125}"/>
              </a:ext>
            </a:extLst>
          </p:cNvPr>
          <p:cNvSpPr txBox="1"/>
          <p:nvPr/>
        </p:nvSpPr>
        <p:spPr>
          <a:xfrm>
            <a:off x="4357780" y="541450"/>
            <a:ext cx="3810000" cy="6077878"/>
          </a:xfrm>
          <a:prstGeom prst="rect">
            <a:avLst/>
          </a:prstGeom>
          <a:solidFill>
            <a:srgbClr val="FFC000"/>
          </a:solidFill>
          <a:ln>
            <a:solidFill>
              <a:srgbClr val="FF0000"/>
            </a:solidFill>
          </a:ln>
        </p:spPr>
        <p:txBody>
          <a:bodyPr wrap="square" rtlCol="0">
            <a:noAutofit/>
          </a:bodyPr>
          <a:lstStyle/>
          <a:p>
            <a:r>
              <a:rPr lang="en-US" sz="1400" b="0" i="0" dirty="0">
                <a:solidFill>
                  <a:srgbClr val="0F1111"/>
                </a:solidFill>
                <a:effectLst/>
                <a:latin typeface="Amazon Ember"/>
              </a:rPr>
              <a:t>3' x 7'</a:t>
            </a:r>
            <a:endParaRPr lang="en-US" sz="1400" dirty="0"/>
          </a:p>
        </p:txBody>
      </p:sp>
      <p:sp>
        <p:nvSpPr>
          <p:cNvPr id="2" name="TextBox 1">
            <a:extLst>
              <a:ext uri="{FF2B5EF4-FFF2-40B4-BE49-F238E27FC236}">
                <a16:creationId xmlns:a16="http://schemas.microsoft.com/office/drawing/2014/main" id="{6A24C098-3406-9CAB-0ED6-6AFA58FD5903}"/>
              </a:ext>
            </a:extLst>
          </p:cNvPr>
          <p:cNvSpPr txBox="1"/>
          <p:nvPr/>
        </p:nvSpPr>
        <p:spPr>
          <a:xfrm>
            <a:off x="91441" y="90219"/>
            <a:ext cx="2176820"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Wall Mount</a:t>
            </a:r>
          </a:p>
        </p:txBody>
      </p:sp>
      <p:pic>
        <p:nvPicPr>
          <p:cNvPr id="3" name="Picture 2">
            <a:extLst>
              <a:ext uri="{FF2B5EF4-FFF2-40B4-BE49-F238E27FC236}">
                <a16:creationId xmlns:a16="http://schemas.microsoft.com/office/drawing/2014/main" id="{81639620-2B9C-AD27-14A7-553D0DFE35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3592" y="4502199"/>
            <a:ext cx="605285" cy="1003636"/>
          </a:xfrm>
          <a:prstGeom prst="rect">
            <a:avLst/>
          </a:prstGeom>
          <a:ln>
            <a:solidFill>
              <a:srgbClr val="FF0000"/>
            </a:solidFill>
          </a:ln>
        </p:spPr>
      </p:pic>
      <p:sp>
        <p:nvSpPr>
          <p:cNvPr id="12" name="TextBox 11">
            <a:extLst>
              <a:ext uri="{FF2B5EF4-FFF2-40B4-BE49-F238E27FC236}">
                <a16:creationId xmlns:a16="http://schemas.microsoft.com/office/drawing/2014/main" id="{BA2A6D78-552B-2906-9F1B-DE5D6060D6E9}"/>
              </a:ext>
            </a:extLst>
          </p:cNvPr>
          <p:cNvSpPr txBox="1"/>
          <p:nvPr/>
        </p:nvSpPr>
        <p:spPr>
          <a:xfrm>
            <a:off x="5590921" y="3935794"/>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Carbon, Sed5, sed25</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336FAE-BFCD-A0AC-D17C-5007E06B5712}"/>
              </a:ext>
            </a:extLst>
          </p:cNvPr>
          <p:cNvSpPr txBox="1"/>
          <p:nvPr/>
        </p:nvSpPr>
        <p:spPr>
          <a:xfrm>
            <a:off x="5635826" y="2056383"/>
            <a:ext cx="1270650"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C</a:t>
            </a:r>
            <a:r>
              <a:rPr lang="en-US" sz="1000" b="0" i="0" u="none" strike="noStrike" dirty="0">
                <a:solidFill>
                  <a:srgbClr val="000000"/>
                </a:solidFill>
                <a:effectLst/>
                <a:latin typeface="Calibri" panose="020F0502020204030204" pitchFamily="34" charset="0"/>
                <a:cs typeface="Calibri" panose="020F0502020204030204" pitchFamily="34" charset="0"/>
              </a:rPr>
              <a:t>arbon, Led, Fe/Mn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31906DC3-A8C8-4069-6347-DDA4CAC7D183}"/>
              </a:ext>
            </a:extLst>
          </p:cNvPr>
          <p:cNvSpPr/>
          <p:nvPr/>
        </p:nvSpPr>
        <p:spPr>
          <a:xfrm rot="5400000" flipH="1">
            <a:off x="6514150" y="4553685"/>
            <a:ext cx="174963" cy="912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EBDA9A-8ABA-6395-5316-3E1904B10FD9}"/>
              </a:ext>
            </a:extLst>
          </p:cNvPr>
          <p:cNvSpPr txBox="1"/>
          <p:nvPr/>
        </p:nvSpPr>
        <p:spPr>
          <a:xfrm>
            <a:off x="7109565" y="5602863"/>
            <a:ext cx="713966"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 / Shutoff</a:t>
            </a:r>
            <a:endParaRPr lang="en-US" sz="1000" b="0" dirty="0">
              <a:effectLst/>
              <a:latin typeface="Calibri" panose="020F0502020204030204" pitchFamily="34" charset="0"/>
              <a:cs typeface="Calibri" panose="020F0502020204030204" pitchFamily="34" charset="0"/>
            </a:endParaRPr>
          </a:p>
        </p:txBody>
      </p:sp>
      <p:sp>
        <p:nvSpPr>
          <p:cNvPr id="11" name="Down Arrow 10">
            <a:extLst>
              <a:ext uri="{FF2B5EF4-FFF2-40B4-BE49-F238E27FC236}">
                <a16:creationId xmlns:a16="http://schemas.microsoft.com/office/drawing/2014/main" id="{09161A1D-141A-27BD-C567-A09A947B909F}"/>
              </a:ext>
            </a:extLst>
          </p:cNvPr>
          <p:cNvSpPr/>
          <p:nvPr/>
        </p:nvSpPr>
        <p:spPr>
          <a:xfrm rot="5400000" flipH="1">
            <a:off x="8146909" y="4721514"/>
            <a:ext cx="146547" cy="60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stic Pail - 1 Gallon, Orange - ULINE - Qty of 5 - S-17941O">
            <a:extLst>
              <a:ext uri="{FF2B5EF4-FFF2-40B4-BE49-F238E27FC236}">
                <a16:creationId xmlns:a16="http://schemas.microsoft.com/office/drawing/2014/main" id="{7673D232-73B9-F932-0229-3EF252FB1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09600" y="5879862"/>
            <a:ext cx="613388" cy="604749"/>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1D69EC52-0ECF-2FE0-B1D0-496373DDF6B6}"/>
              </a:ext>
            </a:extLst>
          </p:cNvPr>
          <p:cNvSpPr/>
          <p:nvPr/>
        </p:nvSpPr>
        <p:spPr>
          <a:xfrm rot="16200000">
            <a:off x="4216287" y="3691456"/>
            <a:ext cx="2154148" cy="337584"/>
          </a:xfrm>
          <a:prstGeom prst="uturnArrow">
            <a:avLst>
              <a:gd name="adj1" fmla="val 25000"/>
              <a:gd name="adj2" fmla="val 23710"/>
              <a:gd name="adj3" fmla="val 25000"/>
              <a:gd name="adj4" fmla="val 43750"/>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4FDF02A7-8B32-D83A-002C-11EF73AF12FB}"/>
              </a:ext>
            </a:extLst>
          </p:cNvPr>
          <p:cNvSpPr/>
          <p:nvPr/>
        </p:nvSpPr>
        <p:spPr>
          <a:xfrm rot="16200000" flipV="1">
            <a:off x="6133938" y="1844786"/>
            <a:ext cx="1891944" cy="26416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CBA61EB2-5510-E643-C996-0079A50F943A}"/>
              </a:ext>
            </a:extLst>
          </p:cNvPr>
          <p:cNvSpPr/>
          <p:nvPr/>
        </p:nvSpPr>
        <p:spPr>
          <a:xfrm rot="5400000" flipH="1">
            <a:off x="4305963" y="505203"/>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0A34A-C10C-AD87-0CFB-439FE6E331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67531" y="513124"/>
            <a:ext cx="1924959" cy="2270050"/>
          </a:xfrm>
          <a:prstGeom prst="rect">
            <a:avLst/>
          </a:prstGeom>
          <a:ln>
            <a:solidFill>
              <a:srgbClr val="FF0000"/>
            </a:solidFill>
          </a:ln>
        </p:spPr>
      </p:pic>
      <p:sp>
        <p:nvSpPr>
          <p:cNvPr id="17" name="TextBox 16">
            <a:extLst>
              <a:ext uri="{FF2B5EF4-FFF2-40B4-BE49-F238E27FC236}">
                <a16:creationId xmlns:a16="http://schemas.microsoft.com/office/drawing/2014/main" id="{0D597271-5E37-5B45-5A38-2FB2E6DCCE37}"/>
              </a:ext>
            </a:extLst>
          </p:cNvPr>
          <p:cNvSpPr txBox="1"/>
          <p:nvPr/>
        </p:nvSpPr>
        <p:spPr>
          <a:xfrm>
            <a:off x="9967531" y="2921424"/>
            <a:ext cx="1943326" cy="116955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whole house filtration system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horizontal: 24.5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height: 28.0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depth: 8.0 inches</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need extra space for connections</a:t>
            </a:r>
          </a:p>
        </p:txBody>
      </p:sp>
      <p:sp>
        <p:nvSpPr>
          <p:cNvPr id="18" name="TextBox 17">
            <a:extLst>
              <a:ext uri="{FF2B5EF4-FFF2-40B4-BE49-F238E27FC236}">
                <a16:creationId xmlns:a16="http://schemas.microsoft.com/office/drawing/2014/main" id="{02801A13-C0A6-4514-6FEB-0AB369ACF35E}"/>
              </a:ext>
            </a:extLst>
          </p:cNvPr>
          <p:cNvSpPr txBox="1"/>
          <p:nvPr/>
        </p:nvSpPr>
        <p:spPr>
          <a:xfrm>
            <a:off x="146909" y="871955"/>
            <a:ext cx="3475240" cy="3170099"/>
          </a:xfrm>
          <a:prstGeom prst="rect">
            <a:avLst/>
          </a:prstGeom>
          <a:solidFill>
            <a:schemeClr val="accent4">
              <a:lumMod val="20000"/>
              <a:lumOff val="80000"/>
            </a:schemeClr>
          </a:solidFill>
          <a:ln>
            <a:solidFill>
              <a:srgbClr val="FF0000"/>
            </a:solidFill>
          </a:ln>
        </p:spPr>
        <p:txBody>
          <a:bodyPr wrap="square" rtlCol="0">
            <a:spAutoFit/>
          </a:bodyPr>
          <a:lstStyle/>
          <a:p>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 (output)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FM25B Iron/Manganese removal  (50K gal)</a:t>
            </a:r>
          </a:p>
          <a:p>
            <a:r>
              <a:rPr lang="en-US" sz="1000" b="0" i="0" u="none" strike="noStrike" dirty="0">
                <a:solidFill>
                  <a:srgbClr val="000000"/>
                </a:solidFill>
                <a:effectLst/>
                <a:latin typeface="Calibri" panose="020F0502020204030204" pitchFamily="34" charset="0"/>
                <a:cs typeface="Calibri" panose="020F0502020204030204" pitchFamily="34" charset="0"/>
              </a:rPr>
              <a:t>Stage 2: FM25B Iron/Manganese removal (50K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FCTO25B CTO Carbon – (100K gal) – final stage</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  (input)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FP25B Sediment Filter 5 microns (100K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FG25B-KS GAC+KDF Filter (150K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  Reduces chlorine, hydrogen sulfide,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FC25B-PB Lead-Reducing Filter (100K gal)</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dirty="0">
                <a:solidFill>
                  <a:srgbClr val="000000"/>
                </a:solidFill>
                <a:latin typeface="Calibri" panose="020F0502020204030204" pitchFamily="34" charset="0"/>
                <a:cs typeface="Calibri" panose="020F0502020204030204" pitchFamily="34" charset="0"/>
              </a:rPr>
              <a:t>As our usage is less than 40K gal/year, we can change Iron/Manganese filters once per year, and other filters once per two years)</a:t>
            </a:r>
          </a:p>
        </p:txBody>
      </p:sp>
      <p:pic>
        <p:nvPicPr>
          <p:cNvPr id="24" name="Picture 23">
            <a:extLst>
              <a:ext uri="{FF2B5EF4-FFF2-40B4-BE49-F238E27FC236}">
                <a16:creationId xmlns:a16="http://schemas.microsoft.com/office/drawing/2014/main" id="{A4927B0A-F185-81CB-EB51-41536BBB45B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561960" y="4351385"/>
            <a:ext cx="508669" cy="1359107"/>
          </a:xfrm>
          <a:prstGeom prst="rect">
            <a:avLst/>
          </a:prstGeom>
        </p:spPr>
      </p:pic>
      <p:sp>
        <p:nvSpPr>
          <p:cNvPr id="26" name="TextBox 25">
            <a:extLst>
              <a:ext uri="{FF2B5EF4-FFF2-40B4-BE49-F238E27FC236}">
                <a16:creationId xmlns:a16="http://schemas.microsoft.com/office/drawing/2014/main" id="{ABD368F1-7522-1850-B90A-29A6AED9226A}"/>
              </a:ext>
            </a:extLst>
          </p:cNvPr>
          <p:cNvSpPr txBox="1"/>
          <p:nvPr/>
        </p:nvSpPr>
        <p:spPr>
          <a:xfrm>
            <a:off x="4038075" y="5097431"/>
            <a:ext cx="1394544" cy="707886"/>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WSP50ARJ-BP Spin-Down Sediment prefilter with Bypass, Flushable &amp; Reusable</a:t>
            </a:r>
            <a:endParaRPr lang="en-US" sz="1000" b="0" dirty="0">
              <a:effectLst/>
              <a:latin typeface="Calibri" panose="020F0502020204030204" pitchFamily="34" charset="0"/>
              <a:cs typeface="Calibri" panose="020F0502020204030204" pitchFamily="34" charset="0"/>
            </a:endParaRPr>
          </a:p>
        </p:txBody>
      </p:sp>
      <p:pic>
        <p:nvPicPr>
          <p:cNvPr id="27"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F4E9690-CC11-6C5A-297C-DE4711B8A82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34776" y="2499304"/>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CA49DE0-7AB6-FCE0-24D0-436155886D0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23856" y="643637"/>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DC521BE-D161-E192-45EC-D4331BFC1A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58281" y="970374"/>
            <a:ext cx="486105" cy="256262"/>
          </a:xfrm>
          <a:prstGeom prst="rect">
            <a:avLst/>
          </a:prstGeom>
        </p:spPr>
      </p:pic>
      <p:pic>
        <p:nvPicPr>
          <p:cNvPr id="30" name="Picture 29">
            <a:extLst>
              <a:ext uri="{FF2B5EF4-FFF2-40B4-BE49-F238E27FC236}">
                <a16:creationId xmlns:a16="http://schemas.microsoft.com/office/drawing/2014/main" id="{39B53474-21AA-E318-C809-17B9F3DC7F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05038" y="3385995"/>
            <a:ext cx="486105" cy="256262"/>
          </a:xfrm>
          <a:prstGeom prst="rect">
            <a:avLst/>
          </a:prstGeom>
        </p:spPr>
      </p:pic>
      <p:pic>
        <p:nvPicPr>
          <p:cNvPr id="31" name="Picture 30">
            <a:extLst>
              <a:ext uri="{FF2B5EF4-FFF2-40B4-BE49-F238E27FC236}">
                <a16:creationId xmlns:a16="http://schemas.microsoft.com/office/drawing/2014/main" id="{FF558285-6050-12EB-8F6A-6C5143A832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20371" y="4871366"/>
            <a:ext cx="486105" cy="256262"/>
          </a:xfrm>
          <a:prstGeom prst="rect">
            <a:avLst/>
          </a:prstGeom>
        </p:spPr>
      </p:pic>
      <p:pic>
        <p:nvPicPr>
          <p:cNvPr id="33" name="Picture 32">
            <a:extLst>
              <a:ext uri="{FF2B5EF4-FFF2-40B4-BE49-F238E27FC236}">
                <a16:creationId xmlns:a16="http://schemas.microsoft.com/office/drawing/2014/main" id="{A1E45AA2-9A6D-C0D8-BB08-9048254DCC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6476" y="1645171"/>
            <a:ext cx="486105" cy="256262"/>
          </a:xfrm>
          <a:prstGeom prst="rect">
            <a:avLst/>
          </a:prstGeom>
        </p:spPr>
      </p:pic>
      <p:pic>
        <p:nvPicPr>
          <p:cNvPr id="4" name="Picture 2" descr="ISPRING NSF-Certified 50-Micron Jumbo Auto-Flush Spin Down Sediment Water  Filter w/ Bypass, 1 in. MNPT and 3/4 in. FNPT WSP50ARJ-BP">
            <a:extLst>
              <a:ext uri="{FF2B5EF4-FFF2-40B4-BE49-F238E27FC236}">
                <a16:creationId xmlns:a16="http://schemas.microsoft.com/office/drawing/2014/main" id="{29DD9D98-43C4-2479-FD93-DE2BB323778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55238" y="4351385"/>
            <a:ext cx="2117362" cy="211736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6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24C098-3406-9CAB-0ED6-6AFA58FD5903}"/>
              </a:ext>
            </a:extLst>
          </p:cNvPr>
          <p:cNvSpPr txBox="1"/>
          <p:nvPr/>
        </p:nvSpPr>
        <p:spPr>
          <a:xfrm>
            <a:off x="91440" y="90219"/>
            <a:ext cx="2509255"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Unscrew filter</a:t>
            </a:r>
          </a:p>
        </p:txBody>
      </p:sp>
      <p:sp>
        <p:nvSpPr>
          <p:cNvPr id="18" name="TextBox 17">
            <a:extLst>
              <a:ext uri="{FF2B5EF4-FFF2-40B4-BE49-F238E27FC236}">
                <a16:creationId xmlns:a16="http://schemas.microsoft.com/office/drawing/2014/main" id="{02801A13-C0A6-4514-6FEB-0AB369ACF35E}"/>
              </a:ext>
            </a:extLst>
          </p:cNvPr>
          <p:cNvSpPr txBox="1"/>
          <p:nvPr/>
        </p:nvSpPr>
        <p:spPr>
          <a:xfrm>
            <a:off x="2327564" y="133290"/>
            <a:ext cx="4512798"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solidFill>
                  <a:srgbClr val="000000"/>
                </a:solidFill>
                <a:latin typeface="Calibri" panose="020F0502020204030204" pitchFamily="34" charset="0"/>
                <a:cs typeface="Calibri" panose="020F0502020204030204" pitchFamily="34" charset="0"/>
              </a:rPr>
              <a:t>How to unscrew stuck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3"/>
              </a:rPr>
              <a:t>https://</a:t>
            </a:r>
            <a:r>
              <a:rPr lang="en-US" sz="1000" dirty="0" err="1">
                <a:solidFill>
                  <a:srgbClr val="000000"/>
                </a:solidFill>
                <a:latin typeface="Calibri" panose="020F0502020204030204" pitchFamily="34" charset="0"/>
                <a:cs typeface="Calibri" panose="020F0502020204030204" pitchFamily="34" charset="0"/>
                <a:hlinkClick r:id="rId3"/>
              </a:rPr>
              <a:t>www.youtube.com</a:t>
            </a:r>
            <a:r>
              <a:rPr lang="en-US" sz="1000" dirty="0">
                <a:solidFill>
                  <a:srgbClr val="000000"/>
                </a:solidFill>
                <a:latin typeface="Calibri" panose="020F0502020204030204" pitchFamily="34" charset="0"/>
                <a:cs typeface="Calibri" panose="020F0502020204030204" pitchFamily="34" charset="0"/>
                <a:hlinkClick r:id="rId3"/>
              </a:rPr>
              <a:t>/</a:t>
            </a:r>
            <a:r>
              <a:rPr lang="en-US" sz="1000" dirty="0" err="1">
                <a:solidFill>
                  <a:srgbClr val="000000"/>
                </a:solidFill>
                <a:latin typeface="Calibri" panose="020F0502020204030204" pitchFamily="34" charset="0"/>
                <a:cs typeface="Calibri" panose="020F0502020204030204" pitchFamily="34" charset="0"/>
                <a:hlinkClick r:id="rId3"/>
              </a:rPr>
              <a:t>watch?v</a:t>
            </a:r>
            <a:r>
              <a:rPr lang="en-US" sz="1000" dirty="0">
                <a:solidFill>
                  <a:srgbClr val="000000"/>
                </a:solidFill>
                <a:latin typeface="Calibri" panose="020F0502020204030204" pitchFamily="34" charset="0"/>
                <a:cs typeface="Calibri" panose="020F0502020204030204" pitchFamily="34" charset="0"/>
                <a:hlinkClick r:id="rId3"/>
              </a:rPr>
              <a:t>=BcTaSyBiD78</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4"/>
              </a:rPr>
              <a:t>https://</a:t>
            </a:r>
            <a:r>
              <a:rPr lang="en-US" sz="1000" dirty="0" err="1">
                <a:solidFill>
                  <a:srgbClr val="000000"/>
                </a:solidFill>
                <a:latin typeface="Calibri" panose="020F0502020204030204" pitchFamily="34" charset="0"/>
                <a:cs typeface="Calibri" panose="020F0502020204030204" pitchFamily="34" charset="0"/>
                <a:hlinkClick r:id="rId4"/>
              </a:rPr>
              <a:t>www.youtube.com</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watch?v</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MUtF_lXAExM</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plastic wrench (comes with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two plastic wrenches</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bigger metal wrench (check size:  </a:t>
            </a:r>
            <a:r>
              <a:rPr lang="en-US" sz="1000" dirty="0">
                <a:solidFill>
                  <a:srgbClr val="000000"/>
                </a:solidFill>
                <a:latin typeface="Calibri" panose="020F0502020204030204" pitchFamily="34" charset="0"/>
                <a:cs typeface="Calibri" panose="020F0502020204030204" pitchFamily="34" charset="0"/>
                <a:hlinkClick r:id="rId5"/>
              </a:rPr>
              <a:t>https://</a:t>
            </a:r>
            <a:r>
              <a:rPr lang="en-US" sz="1000" dirty="0" err="1">
                <a:solidFill>
                  <a:srgbClr val="000000"/>
                </a:solidFill>
                <a:latin typeface="Calibri" panose="020F0502020204030204" pitchFamily="34" charset="0"/>
                <a:cs typeface="Calibri" panose="020F0502020204030204" pitchFamily="34" charset="0"/>
                <a:hlinkClick r:id="rId5"/>
              </a:rPr>
              <a:t>www.amazon.com</a:t>
            </a:r>
            <a:r>
              <a:rPr lang="en-US" sz="1000" dirty="0">
                <a:solidFill>
                  <a:srgbClr val="000000"/>
                </a:solidFill>
                <a:latin typeface="Calibri" panose="020F0502020204030204" pitchFamily="34" charset="0"/>
                <a:cs typeface="Calibri" panose="020F0502020204030204" pitchFamily="34" charset="0"/>
                <a:hlinkClick r:id="rId5"/>
              </a:rPr>
              <a:t>/</a:t>
            </a:r>
            <a:r>
              <a:rPr lang="en-US" sz="1000" dirty="0" err="1">
                <a:solidFill>
                  <a:srgbClr val="000000"/>
                </a:solidFill>
                <a:latin typeface="Calibri" panose="020F0502020204030204" pitchFamily="34" charset="0"/>
                <a:cs typeface="Calibri" panose="020F0502020204030204" pitchFamily="34" charset="0"/>
                <a:hlinkClick r:id="rId5"/>
              </a:rPr>
              <a:t>dp</a:t>
            </a:r>
            <a:r>
              <a:rPr lang="en-US" sz="1000" dirty="0">
                <a:solidFill>
                  <a:srgbClr val="000000"/>
                </a:solidFill>
                <a:latin typeface="Calibri" panose="020F0502020204030204" pitchFamily="34" charset="0"/>
                <a:cs typeface="Calibri" panose="020F0502020204030204" pitchFamily="34" charset="0"/>
                <a:hlinkClick r:id="rId5"/>
              </a:rPr>
              <a:t>/B00IOUEFL8 </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tube on handle for more leverage</a:t>
            </a:r>
          </a:p>
          <a:p>
            <a:pPr marL="171450" indent="-171450">
              <a:buFont typeface="Arial" panose="020B0604020202020204" pitchFamily="34" charset="0"/>
              <a:buChar char="•"/>
            </a:pPr>
            <a:r>
              <a:rPr lang="en-US" sz="1000" dirty="0" err="1">
                <a:solidFill>
                  <a:srgbClr val="000000"/>
                </a:solidFill>
                <a:latin typeface="Calibri" panose="020F0502020204030204" pitchFamily="34" charset="0"/>
                <a:cs typeface="Calibri" panose="020F0502020204030204" pitchFamily="34" charset="0"/>
              </a:rPr>
              <a:t>lisle+strap+wrench</a:t>
            </a:r>
            <a:r>
              <a:rPr lang="en-US" sz="1000" dirty="0">
                <a:solidFill>
                  <a:srgbClr val="000000"/>
                </a:solidFill>
                <a:latin typeface="Calibri" panose="020F0502020204030204" pitchFamily="34" charset="0"/>
                <a:cs typeface="Calibri" panose="020F0502020204030204" pitchFamily="34" charset="0"/>
              </a:rPr>
              <a:t> - </a:t>
            </a:r>
            <a:r>
              <a:rPr lang="en-US" sz="1000" dirty="0">
                <a:solidFill>
                  <a:srgbClr val="000000"/>
                </a:solidFill>
                <a:latin typeface="Calibri" panose="020F0502020204030204" pitchFamily="34" charset="0"/>
                <a:cs typeface="Calibri" panose="020F0502020204030204" pitchFamily="34" charset="0"/>
                <a:hlinkClick r:id="rId6"/>
              </a:rPr>
              <a:t>https://www.amazon.com/dp/B007QVB71C</a:t>
            </a:r>
            <a:br>
              <a:rPr lang="en-US" sz="1000" dirty="0">
                <a:solidFill>
                  <a:srgbClr val="000000"/>
                </a:solidFill>
                <a:latin typeface="Calibri" panose="020F0502020204030204" pitchFamily="34" charset="0"/>
                <a:cs typeface="Calibri" panose="020F0502020204030204" pitchFamily="34" charset="0"/>
              </a:rPr>
            </a:br>
            <a:r>
              <a:rPr lang="en-US" sz="1000" dirty="0">
                <a:solidFill>
                  <a:srgbClr val="000000"/>
                </a:solidFill>
                <a:latin typeface="Calibri" panose="020F0502020204030204" pitchFamily="34" charset="0"/>
                <a:cs typeface="Calibri" panose="020F0502020204030204" pitchFamily="34" charset="0"/>
              </a:rPr>
              <a:t>(or flat strap and two </a:t>
            </a:r>
            <a:r>
              <a:rPr lang="en-US" sz="1000" dirty="0" err="1">
                <a:solidFill>
                  <a:srgbClr val="000000"/>
                </a:solidFill>
                <a:latin typeface="Calibri" panose="020F0502020204030204" pitchFamily="34" charset="0"/>
                <a:cs typeface="Calibri" panose="020F0502020204030204" pitchFamily="34" charset="0"/>
              </a:rPr>
              <a:t>spaners</a:t>
            </a:r>
            <a:r>
              <a:rPr lang="en-US" sz="1000" dirty="0">
                <a:solidFill>
                  <a:srgbClr val="000000"/>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silicone grease - </a:t>
            </a:r>
            <a:r>
              <a:rPr lang="en-US" sz="1000" dirty="0">
                <a:solidFill>
                  <a:srgbClr val="000000"/>
                </a:solidFill>
                <a:latin typeface="Calibri" panose="020F0502020204030204" pitchFamily="34" charset="0"/>
                <a:cs typeface="Calibri" panose="020F0502020204030204" pitchFamily="34" charset="0"/>
                <a:hlinkClick r:id="rId7"/>
              </a:rPr>
              <a:t>https://</a:t>
            </a:r>
            <a:r>
              <a:rPr lang="en-US" sz="1000" dirty="0" err="1">
                <a:solidFill>
                  <a:srgbClr val="000000"/>
                </a:solidFill>
                <a:latin typeface="Calibri" panose="020F0502020204030204" pitchFamily="34" charset="0"/>
                <a:cs typeface="Calibri" panose="020F0502020204030204" pitchFamily="34" charset="0"/>
                <a:hlinkClick r:id="rId7"/>
              </a:rPr>
              <a:t>www.amazon.com</a:t>
            </a:r>
            <a:r>
              <a:rPr lang="en-US" sz="1000" dirty="0">
                <a:solidFill>
                  <a:srgbClr val="000000"/>
                </a:solidFill>
                <a:latin typeface="Calibri" panose="020F0502020204030204" pitchFamily="34" charset="0"/>
                <a:cs typeface="Calibri" panose="020F0502020204030204" pitchFamily="34" charset="0"/>
                <a:hlinkClick r:id="rId7"/>
              </a:rPr>
              <a:t>/</a:t>
            </a:r>
            <a:r>
              <a:rPr lang="en-US" sz="1000" dirty="0" err="1">
                <a:solidFill>
                  <a:srgbClr val="000000"/>
                </a:solidFill>
                <a:latin typeface="Calibri" panose="020F0502020204030204" pitchFamily="34" charset="0"/>
                <a:cs typeface="Calibri" panose="020F0502020204030204" pitchFamily="34" charset="0"/>
                <a:hlinkClick r:id="rId7"/>
              </a:rPr>
              <a:t>dp</a:t>
            </a:r>
            <a:r>
              <a:rPr lang="en-US" sz="1000" dirty="0">
                <a:solidFill>
                  <a:srgbClr val="000000"/>
                </a:solidFill>
                <a:latin typeface="Calibri" panose="020F0502020204030204" pitchFamily="34" charset="0"/>
                <a:cs typeface="Calibri" panose="020F0502020204030204" pitchFamily="34" charset="0"/>
                <a:hlinkClick r:id="rId7"/>
              </a:rPr>
              <a:t>/B0081JE0OO</a:t>
            </a:r>
            <a:r>
              <a:rPr lang="en-US" sz="1000" dirty="0">
                <a:solidFill>
                  <a:srgbClr val="000000"/>
                </a:solidFill>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FD47DB3D-8D32-4A2A-3701-8A6BA6BA6C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14959" y="132633"/>
            <a:ext cx="1931747" cy="1896047"/>
          </a:xfrm>
          <a:prstGeom prst="rect">
            <a:avLst/>
          </a:prstGeom>
          <a:ln>
            <a:solidFill>
              <a:srgbClr val="FF0000"/>
            </a:solidFill>
          </a:ln>
        </p:spPr>
      </p:pic>
      <p:pic>
        <p:nvPicPr>
          <p:cNvPr id="10" name="Picture 9">
            <a:extLst>
              <a:ext uri="{FF2B5EF4-FFF2-40B4-BE49-F238E27FC236}">
                <a16:creationId xmlns:a16="http://schemas.microsoft.com/office/drawing/2014/main" id="{F26DFFED-1C18-11CC-569E-787BBEFDDCB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99910" y="2354662"/>
            <a:ext cx="3115250" cy="2147361"/>
          </a:xfrm>
          <a:prstGeom prst="rect">
            <a:avLst/>
          </a:prstGeom>
          <a:ln>
            <a:solidFill>
              <a:srgbClr val="FF0000"/>
            </a:solidFill>
          </a:ln>
        </p:spPr>
      </p:pic>
      <p:pic>
        <p:nvPicPr>
          <p:cNvPr id="16" name="Picture 15">
            <a:extLst>
              <a:ext uri="{FF2B5EF4-FFF2-40B4-BE49-F238E27FC236}">
                <a16:creationId xmlns:a16="http://schemas.microsoft.com/office/drawing/2014/main" id="{5F73B178-98EF-5A07-F99E-710C71BC022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37404" y="2387453"/>
            <a:ext cx="1820779" cy="2478892"/>
          </a:xfrm>
          <a:prstGeom prst="rect">
            <a:avLst/>
          </a:prstGeom>
          <a:ln>
            <a:solidFill>
              <a:srgbClr val="FF0000"/>
            </a:solidFill>
          </a:ln>
        </p:spPr>
      </p:pic>
      <p:pic>
        <p:nvPicPr>
          <p:cNvPr id="19" name="Picture 18">
            <a:extLst>
              <a:ext uri="{FF2B5EF4-FFF2-40B4-BE49-F238E27FC236}">
                <a16:creationId xmlns:a16="http://schemas.microsoft.com/office/drawing/2014/main" id="{C1B9174B-B808-E690-1A41-156017089D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909" y="2387452"/>
            <a:ext cx="1873520" cy="2478892"/>
          </a:xfrm>
          <a:prstGeom prst="rect">
            <a:avLst/>
          </a:prstGeom>
          <a:ln>
            <a:solidFill>
              <a:srgbClr val="FF0000"/>
            </a:solidFill>
          </a:ln>
        </p:spPr>
      </p:pic>
      <p:pic>
        <p:nvPicPr>
          <p:cNvPr id="20" name="Picture 19">
            <a:extLst>
              <a:ext uri="{FF2B5EF4-FFF2-40B4-BE49-F238E27FC236}">
                <a16:creationId xmlns:a16="http://schemas.microsoft.com/office/drawing/2014/main" id="{E4013D78-F367-C12C-E167-36A453BAF5B5}"/>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46909" y="4969727"/>
            <a:ext cx="1918159" cy="1797398"/>
          </a:xfrm>
          <a:prstGeom prst="rect">
            <a:avLst/>
          </a:prstGeom>
          <a:ln>
            <a:solidFill>
              <a:srgbClr val="FF0000"/>
            </a:solidFill>
          </a:ln>
        </p:spPr>
      </p:pic>
      <p:pic>
        <p:nvPicPr>
          <p:cNvPr id="21" name="Picture 20">
            <a:extLst>
              <a:ext uri="{FF2B5EF4-FFF2-40B4-BE49-F238E27FC236}">
                <a16:creationId xmlns:a16="http://schemas.microsoft.com/office/drawing/2014/main" id="{4BEAE04B-CFD4-D64F-D9B7-6877B522326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35365" y="133291"/>
            <a:ext cx="2284591" cy="1208622"/>
          </a:xfrm>
          <a:prstGeom prst="rect">
            <a:avLst/>
          </a:prstGeom>
          <a:ln>
            <a:solidFill>
              <a:srgbClr val="FF0000"/>
            </a:solidFill>
          </a:ln>
        </p:spPr>
      </p:pic>
      <p:pic>
        <p:nvPicPr>
          <p:cNvPr id="23" name="Picture 22">
            <a:extLst>
              <a:ext uri="{FF2B5EF4-FFF2-40B4-BE49-F238E27FC236}">
                <a16:creationId xmlns:a16="http://schemas.microsoft.com/office/drawing/2014/main" id="{86A3D866-DE20-2F68-52B8-BD9B32AA24C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724231" y="2180857"/>
            <a:ext cx="3162477" cy="2147361"/>
          </a:xfrm>
          <a:prstGeom prst="rect">
            <a:avLst/>
          </a:prstGeom>
          <a:ln>
            <a:solidFill>
              <a:srgbClr val="FF0000"/>
            </a:solidFill>
          </a:ln>
        </p:spPr>
      </p:pic>
    </p:spTree>
    <p:extLst>
      <p:ext uri="{BB962C8B-B14F-4D97-AF65-F5344CB8AC3E}">
        <p14:creationId xmlns:p14="http://schemas.microsoft.com/office/powerpoint/2010/main" val="4250151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Check valve (passes water only in one direction)</a:t>
            </a:r>
          </a:p>
          <a:p>
            <a:pPr marL="285750" indent="-285750">
              <a:buFont typeface="Arial" panose="020B0604020202020204" pitchFamily="34" charset="0"/>
              <a:buChar char="•"/>
            </a:pPr>
            <a:r>
              <a:rPr lang="en-US" sz="1400" b="1" dirty="0">
                <a:solidFill>
                  <a:srgbClr val="FF0000"/>
                </a:solidFill>
              </a:rPr>
              <a:t>"Tank-T" or "Well-T" or "Well Manifold"</a:t>
            </a:r>
            <a:br>
              <a:rPr lang="en-US" sz="1400" dirty="0"/>
            </a:br>
            <a:r>
              <a:rPr lang="en-US" sz="1400" dirty="0"/>
              <a:t>The gauge shows pressure as it goes up/down</a:t>
            </a:r>
            <a:br>
              <a:rPr lang="en-US" sz="1400" dirty="0"/>
            </a:br>
            <a:r>
              <a:rPr lang="en-US" sz="1400" dirty="0"/>
              <a:t>Pressure switch turns pump on/off</a:t>
            </a:r>
            <a:br>
              <a:rPr lang="en-US" sz="1400" dirty="0"/>
            </a:br>
            <a:r>
              <a:rPr lang="en-US" sz="1400" dirty="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2347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142515"/>
            <a:ext cx="3670126" cy="1169551"/>
          </a:xfrm>
          <a:prstGeom prst="rect">
            <a:avLst/>
          </a:prstGeom>
          <a:noFill/>
        </p:spPr>
        <p:txBody>
          <a:bodyPr wrap="square" rtlCol="0">
            <a:spAutoFit/>
          </a:bodyPr>
          <a:lstStyle/>
          <a:p>
            <a:r>
              <a:rPr lang="en-US" sz="1400" b="1" dirty="0">
                <a:solidFill>
                  <a:srgbClr val="FF0000"/>
                </a:solidFill>
              </a:rPr>
              <a:t>Tank-T</a:t>
            </a:r>
            <a:r>
              <a:rPr lang="en-US" sz="1400" dirty="0"/>
              <a:t> assembly with pressure gauge and pressure regulator</a:t>
            </a:r>
            <a:endParaRPr lang="en-US" sz="1400" dirty="0">
              <a:hlinkClick r:id="rId6"/>
            </a:endParaRPr>
          </a:p>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9E934-36FD-3295-65DC-67DB2B332572}"/>
              </a:ext>
            </a:extLst>
          </p:cNvPr>
          <p:cNvSpPr txBox="1"/>
          <p:nvPr/>
        </p:nvSpPr>
        <p:spPr>
          <a:xfrm>
            <a:off x="91441" y="90219"/>
            <a:ext cx="4254928"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Tank-T Pressure Adjustment</a:t>
            </a:r>
          </a:p>
        </p:txBody>
      </p:sp>
      <p:sp>
        <p:nvSpPr>
          <p:cNvPr id="3" name="TextBox 2">
            <a:extLst>
              <a:ext uri="{FF2B5EF4-FFF2-40B4-BE49-F238E27FC236}">
                <a16:creationId xmlns:a16="http://schemas.microsoft.com/office/drawing/2014/main" id="{0CB2A658-4CD8-C4A9-09B9-254E8AA1374C}"/>
              </a:ext>
            </a:extLst>
          </p:cNvPr>
          <p:cNvSpPr txBox="1"/>
          <p:nvPr/>
        </p:nvSpPr>
        <p:spPr>
          <a:xfrm>
            <a:off x="146909" y="871955"/>
            <a:ext cx="347524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u="none" strike="noStrike" dirty="0">
                <a:solidFill>
                  <a:srgbClr val="000000"/>
                </a:solidFill>
                <a:effectLst/>
                <a:latin typeface="Calibri" panose="020F0502020204030204" pitchFamily="34" charset="0"/>
                <a:cs typeface="Calibri" panose="020F0502020204030204" pitchFamily="34" charset="0"/>
              </a:rPr>
              <a:t>Video showing how to regulate the pressure:</a:t>
            </a:r>
          </a:p>
          <a:p>
            <a:r>
              <a:rPr lang="en-US" sz="1200" dirty="0">
                <a:solidFill>
                  <a:srgbClr val="000000"/>
                </a:solidFill>
                <a:latin typeface="Calibri" panose="020F0502020204030204" pitchFamily="34" charset="0"/>
                <a:cs typeface="Calibri" panose="020F0502020204030204" pitchFamily="34" charset="0"/>
                <a:hlinkClick r:id="rId2"/>
              </a:rPr>
              <a:t>https://www.youtube.com/watch?v=1VNSv7xVzzU</a:t>
            </a:r>
            <a:endParaRPr lang="en-US" sz="1200" dirty="0">
              <a:solidFill>
                <a:srgbClr val="00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09341E-8EC8-A67B-7047-3DF1F2D3DF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2610" y="321051"/>
            <a:ext cx="5793790" cy="3006349"/>
          </a:xfrm>
          <a:prstGeom prst="rect">
            <a:avLst/>
          </a:prstGeom>
          <a:ln>
            <a:solidFill>
              <a:srgbClr val="FF0000"/>
            </a:solidFill>
          </a:ln>
        </p:spPr>
      </p:pic>
      <p:sp>
        <p:nvSpPr>
          <p:cNvPr id="10" name="TextBox 9">
            <a:extLst>
              <a:ext uri="{FF2B5EF4-FFF2-40B4-BE49-F238E27FC236}">
                <a16:creationId xmlns:a16="http://schemas.microsoft.com/office/drawing/2014/main" id="{BD7E3906-123F-6799-DDA3-F6F8F1FD8E73}"/>
              </a:ext>
            </a:extLst>
          </p:cNvPr>
          <p:cNvSpPr txBox="1"/>
          <p:nvPr/>
        </p:nvSpPr>
        <p:spPr>
          <a:xfrm>
            <a:off x="7557732" y="3937000"/>
            <a:ext cx="2763545"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u="none" strike="noStrike" dirty="0">
                <a:solidFill>
                  <a:srgbClr val="000000"/>
                </a:solidFill>
                <a:effectLst/>
                <a:latin typeface="Calibri" panose="020F0502020204030204" pitchFamily="34" charset="0"/>
                <a:cs typeface="Calibri" panose="020F0502020204030204" pitchFamily="34" charset="0"/>
              </a:rPr>
              <a:t>Turn #1 3.5 full turns clock-wise </a:t>
            </a:r>
          </a:p>
          <a:p>
            <a:r>
              <a:rPr lang="en-US" sz="1400" b="0" i="0" u="none" strike="noStrike" dirty="0">
                <a:solidFill>
                  <a:srgbClr val="000000"/>
                </a:solidFill>
                <a:effectLst/>
                <a:latin typeface="Calibri" panose="020F0502020204030204" pitchFamily="34" charset="0"/>
                <a:cs typeface="Calibri" panose="020F0502020204030204" pitchFamily="34" charset="0"/>
              </a:rPr>
              <a:t>to increase pressure by 10 PSI</a:t>
            </a:r>
            <a:endParaRPr lang="en-US" sz="1400" dirty="0">
              <a:solidFill>
                <a:srgbClr val="000000"/>
              </a:solidFill>
              <a:latin typeface="Calibri" panose="020F0502020204030204" pitchFamily="34" charset="0"/>
              <a:cs typeface="Calibri" panose="020F0502020204030204" pitchFamily="34" charset="0"/>
            </a:endParaRPr>
          </a:p>
        </p:txBody>
      </p:sp>
      <p:pic>
        <p:nvPicPr>
          <p:cNvPr id="1026" name="Picture 2" descr="Adjusting Well Pump Pressure Switches Instructions">
            <a:extLst>
              <a:ext uri="{FF2B5EF4-FFF2-40B4-BE49-F238E27FC236}">
                <a16:creationId xmlns:a16="http://schemas.microsoft.com/office/drawing/2014/main" id="{2D589B68-D350-A490-9092-84D3A13DDA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65401" y="2108200"/>
            <a:ext cx="3073400" cy="26416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516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92631" y="2073059"/>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Step1</a:t>
            </a:r>
          </a:p>
          <a:p>
            <a:r>
              <a:rPr lang="en-US" sz="1400" b="1" dirty="0">
                <a:solidFill>
                  <a:srgbClr val="FF0000"/>
                </a:solidFill>
              </a:rPr>
              <a:t>Flex Lite Tank</a:t>
            </a:r>
          </a:p>
          <a:p>
            <a:r>
              <a:rPr lang="en-US" sz="1400" dirty="0"/>
              <a:t>(35 </a:t>
            </a:r>
            <a:r>
              <a:rPr lang="en-US" sz="1400" dirty="0" err="1"/>
              <a:t>galons</a:t>
            </a:r>
            <a:r>
              <a:rPr lang="en-US" sz="1400" dirty="0"/>
              <a:t>, 2018)- store/ deliver water under pressure between pumps</a:t>
            </a:r>
          </a:p>
          <a:p>
            <a:r>
              <a:rPr lang="en-US" sz="1400" dirty="0">
                <a:hlinkClick r:id="rId3"/>
              </a:rPr>
              <a:t>https://flexconind.com/product/flex-lite-series/</a:t>
            </a:r>
            <a:endParaRPr lang="en-US" sz="1400" dirty="0"/>
          </a:p>
          <a:p>
            <a:r>
              <a:rPr lang="en-US" sz="1400" dirty="0"/>
              <a:t>max working pressure 125 PSI (</a:t>
            </a:r>
            <a:r>
              <a:rPr lang="en-US" sz="1400" dirty="0" err="1"/>
              <a:t>pexB</a:t>
            </a:r>
            <a:r>
              <a:rPr lang="en-US" sz="1400" dirty="0"/>
              <a:t> tubes – 160 PSI)</a:t>
            </a:r>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3495439"/>
            <a:ext cx="3352229"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a:p>
            <a:r>
              <a:rPr lang="en-US" sz="1400" dirty="0"/>
              <a:t>Max pressure:  125 PSI</a:t>
            </a:r>
          </a:p>
          <a:p>
            <a:r>
              <a:rPr lang="en-US" sz="1400" dirty="0"/>
              <a:t>Typical operating pressure: up to 60 PSI</a:t>
            </a:r>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3970" y="3646387"/>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2880139"/>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2798550"/>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02109" y="3116612"/>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
        <p:nvSpPr>
          <p:cNvPr id="17" name="TextBox 16">
            <a:extLst>
              <a:ext uri="{FF2B5EF4-FFF2-40B4-BE49-F238E27FC236}">
                <a16:creationId xmlns:a16="http://schemas.microsoft.com/office/drawing/2014/main" id="{7B26BB0F-7460-C22F-C1A4-1A25A313B555}"/>
              </a:ext>
            </a:extLst>
          </p:cNvPr>
          <p:cNvSpPr txBox="1"/>
          <p:nvPr/>
        </p:nvSpPr>
        <p:spPr>
          <a:xfrm>
            <a:off x="104506" y="4091864"/>
            <a:ext cx="2745572" cy="2462213"/>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 M Fulton &amp; Son Well Drilling</a:t>
            </a:r>
          </a:p>
          <a:p>
            <a:r>
              <a:rPr lang="en-US" sz="1400" dirty="0"/>
              <a:t>Eugene &amp; Karen Fulton</a:t>
            </a:r>
          </a:p>
          <a:p>
            <a:r>
              <a:rPr lang="en-US" sz="1400" dirty="0"/>
              <a:t>456 Old Taylor Rd, Jeffersonville, NY 12748</a:t>
            </a:r>
          </a:p>
          <a:p>
            <a:r>
              <a:rPr lang="en-US" sz="1400" dirty="0"/>
              <a:t>845-482-3335 Patty mother</a:t>
            </a:r>
          </a:p>
          <a:p>
            <a:r>
              <a:rPr lang="en-US" sz="1400" dirty="0"/>
              <a:t>845-791-0516 Eugene mobile</a:t>
            </a:r>
          </a:p>
          <a:p>
            <a:endParaRPr lang="en-US" sz="1400" dirty="0"/>
          </a:p>
          <a:p>
            <a:r>
              <a:rPr lang="en-US" sz="1400" dirty="0"/>
              <a:t>May 2025 – inspected, </a:t>
            </a:r>
          </a:p>
          <a:p>
            <a:r>
              <a:rPr lang="en-US" sz="1400" dirty="0"/>
              <a:t>added chlorine tablets, </a:t>
            </a:r>
          </a:p>
          <a:p>
            <a:r>
              <a:rPr lang="en-US" sz="1400" dirty="0"/>
              <a:t>estimated depth as 150 ft</a:t>
            </a:r>
          </a:p>
          <a:p>
            <a:r>
              <a:rPr lang="en-US" sz="1400" dirty="0"/>
              <a:t>can see water at 40 ft down</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A1EE-3D0D-1A16-E295-0507517B7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229644-401D-2F0F-8749-25E7654002D4}"/>
              </a:ext>
            </a:extLst>
          </p:cNvPr>
          <p:cNvSpPr txBox="1"/>
          <p:nvPr/>
        </p:nvSpPr>
        <p:spPr>
          <a:xfrm>
            <a:off x="4443984" y="2921168"/>
            <a:ext cx="3449111" cy="101566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Pressure Vacuum Breaker </a:t>
            </a:r>
          </a:p>
          <a:p>
            <a:r>
              <a:rPr lang="en-US" sz="1200" dirty="0">
                <a:solidFill>
                  <a:srgbClr val="001D35"/>
                </a:solidFill>
                <a:latin typeface="Google Sans"/>
                <a:hlinkClick r:id="rId2"/>
              </a:rPr>
              <a:t>https://www.youtube.com/watch?v=IdASRPrJKq8</a:t>
            </a:r>
            <a:endParaRPr lang="en-US" sz="1200" dirty="0">
              <a:solidFill>
                <a:srgbClr val="001D35"/>
              </a:solidFill>
              <a:latin typeface="Google Sans"/>
            </a:endParaRPr>
          </a:p>
          <a:p>
            <a:endParaRPr lang="en-US" sz="1200" dirty="0">
              <a:solidFill>
                <a:srgbClr val="001D35"/>
              </a:solidFill>
              <a:latin typeface="Google Sans"/>
            </a:endParaRPr>
          </a:p>
          <a:p>
            <a:r>
              <a:rPr lang="en-US" sz="1200" b="0" i="0" dirty="0">
                <a:solidFill>
                  <a:srgbClr val="001D35"/>
                </a:solidFill>
                <a:effectLst/>
                <a:latin typeface="Google Sans"/>
              </a:rPr>
              <a:t>check valve &amp; inlet valve</a:t>
            </a:r>
            <a:endParaRPr lang="en-US" sz="1200" dirty="0">
              <a:solidFill>
                <a:srgbClr val="001D35"/>
              </a:solidFill>
              <a:latin typeface="Google Sans"/>
            </a:endParaRPr>
          </a:p>
          <a:p>
            <a:r>
              <a:rPr lang="en-US" sz="1200" dirty="0">
                <a:solidFill>
                  <a:srgbClr val="001D35"/>
                </a:solidFill>
                <a:latin typeface="Google Sans"/>
                <a:hlinkClick r:id="rId3"/>
              </a:rPr>
              <a:t>https://</a:t>
            </a:r>
            <a:r>
              <a:rPr lang="en-US" sz="1200" dirty="0" err="1">
                <a:solidFill>
                  <a:srgbClr val="001D35"/>
                </a:solidFill>
                <a:latin typeface="Google Sans"/>
                <a:hlinkClick r:id="rId3"/>
              </a:rPr>
              <a:t>www.amazon.com</a:t>
            </a:r>
            <a:r>
              <a:rPr lang="en-US" sz="1200" dirty="0">
                <a:solidFill>
                  <a:srgbClr val="001D35"/>
                </a:solidFill>
                <a:latin typeface="Google Sans"/>
                <a:hlinkClick r:id="rId3"/>
              </a:rPr>
              <a:t>/</a:t>
            </a:r>
            <a:r>
              <a:rPr lang="en-US" sz="1200" dirty="0" err="1">
                <a:solidFill>
                  <a:srgbClr val="001D35"/>
                </a:solidFill>
                <a:latin typeface="Google Sans"/>
                <a:hlinkClick r:id="rId3"/>
              </a:rPr>
              <a:t>dp</a:t>
            </a:r>
            <a:r>
              <a:rPr lang="en-US" sz="1200" dirty="0">
                <a:solidFill>
                  <a:srgbClr val="001D35"/>
                </a:solidFill>
                <a:latin typeface="Google Sans"/>
                <a:hlinkClick r:id="rId3"/>
              </a:rPr>
              <a:t>/B00KI0WORE/</a:t>
            </a:r>
            <a:endParaRPr lang="en-US" sz="1200" b="0" i="0" dirty="0">
              <a:solidFill>
                <a:srgbClr val="001D35"/>
              </a:solidFill>
              <a:effectLst/>
              <a:latin typeface="Google Sans"/>
            </a:endParaRPr>
          </a:p>
        </p:txBody>
      </p:sp>
      <p:sp>
        <p:nvSpPr>
          <p:cNvPr id="4" name="TextBox 3">
            <a:extLst>
              <a:ext uri="{FF2B5EF4-FFF2-40B4-BE49-F238E27FC236}">
                <a16:creationId xmlns:a16="http://schemas.microsoft.com/office/drawing/2014/main" id="{3EE25B4F-1098-F204-FC53-CDCCA61EBA4D}"/>
              </a:ext>
            </a:extLst>
          </p:cNvPr>
          <p:cNvSpPr txBox="1"/>
          <p:nvPr/>
        </p:nvSpPr>
        <p:spPr>
          <a:xfrm>
            <a:off x="228301" y="108857"/>
            <a:ext cx="4096811" cy="523220"/>
          </a:xfrm>
          <a:prstGeom prst="rect">
            <a:avLst/>
          </a:prstGeom>
          <a:noFill/>
        </p:spPr>
        <p:txBody>
          <a:bodyPr wrap="square" rtlCol="0">
            <a:spAutoFit/>
          </a:bodyPr>
          <a:lstStyle/>
          <a:p>
            <a:r>
              <a:rPr lang="en-US" sz="2800" b="1" dirty="0"/>
              <a:t>Pressure Vacuum Breaker</a:t>
            </a:r>
          </a:p>
        </p:txBody>
      </p:sp>
      <p:pic>
        <p:nvPicPr>
          <p:cNvPr id="5" name="Picture 4">
            <a:extLst>
              <a:ext uri="{FF2B5EF4-FFF2-40B4-BE49-F238E27FC236}">
                <a16:creationId xmlns:a16="http://schemas.microsoft.com/office/drawing/2014/main" id="{087FE57D-9F05-51FB-A16E-A22B15ACEE2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182624" y="3950876"/>
            <a:ext cx="932688" cy="1819656"/>
          </a:xfrm>
          <a:prstGeom prst="rect">
            <a:avLst/>
          </a:prstGeom>
        </p:spPr>
      </p:pic>
      <p:pic>
        <p:nvPicPr>
          <p:cNvPr id="8" name="Picture 7">
            <a:extLst>
              <a:ext uri="{FF2B5EF4-FFF2-40B4-BE49-F238E27FC236}">
                <a16:creationId xmlns:a16="http://schemas.microsoft.com/office/drawing/2014/main" id="{CFC4495B-ABF4-6E02-BE13-83CC338152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6539" y="62568"/>
            <a:ext cx="4075176" cy="2122291"/>
          </a:xfrm>
          <a:prstGeom prst="rect">
            <a:avLst/>
          </a:prstGeom>
        </p:spPr>
      </p:pic>
      <p:pic>
        <p:nvPicPr>
          <p:cNvPr id="9" name="Picture 8">
            <a:extLst>
              <a:ext uri="{FF2B5EF4-FFF2-40B4-BE49-F238E27FC236}">
                <a16:creationId xmlns:a16="http://schemas.microsoft.com/office/drawing/2014/main" id="{DB66255A-99FB-1D95-820E-A30C2D4A69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16539" y="4595528"/>
            <a:ext cx="4075176" cy="2083080"/>
          </a:xfrm>
          <a:prstGeom prst="rect">
            <a:avLst/>
          </a:prstGeom>
        </p:spPr>
      </p:pic>
      <p:pic>
        <p:nvPicPr>
          <p:cNvPr id="10" name="Picture 9">
            <a:extLst>
              <a:ext uri="{FF2B5EF4-FFF2-40B4-BE49-F238E27FC236}">
                <a16:creationId xmlns:a16="http://schemas.microsoft.com/office/drawing/2014/main" id="{8BE355BA-AEED-655B-08FD-B807AC8AA4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16539" y="2262472"/>
            <a:ext cx="4075176" cy="2255443"/>
          </a:xfrm>
          <a:prstGeom prst="rect">
            <a:avLst/>
          </a:prstGeom>
        </p:spPr>
      </p:pic>
      <p:pic>
        <p:nvPicPr>
          <p:cNvPr id="11" name="Picture 10">
            <a:extLst>
              <a:ext uri="{FF2B5EF4-FFF2-40B4-BE49-F238E27FC236}">
                <a16:creationId xmlns:a16="http://schemas.microsoft.com/office/drawing/2014/main" id="{3FF46C64-B533-33F0-5CBF-703B2A23C10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07444" y="108857"/>
            <a:ext cx="2562207" cy="2661775"/>
          </a:xfrm>
          <a:prstGeom prst="rect">
            <a:avLst/>
          </a:prstGeom>
        </p:spPr>
      </p:pic>
      <p:pic>
        <p:nvPicPr>
          <p:cNvPr id="12" name="Picture 11">
            <a:extLst>
              <a:ext uri="{FF2B5EF4-FFF2-40B4-BE49-F238E27FC236}">
                <a16:creationId xmlns:a16="http://schemas.microsoft.com/office/drawing/2014/main" id="{DB1873B2-1B51-F49A-FEC5-C7E2EABD9F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25" y="4081305"/>
            <a:ext cx="1061227" cy="1558798"/>
          </a:xfrm>
          <a:prstGeom prst="rect">
            <a:avLst/>
          </a:prstGeom>
        </p:spPr>
      </p:pic>
      <p:sp>
        <p:nvSpPr>
          <p:cNvPr id="13" name="TextBox 12">
            <a:extLst>
              <a:ext uri="{FF2B5EF4-FFF2-40B4-BE49-F238E27FC236}">
                <a16:creationId xmlns:a16="http://schemas.microsoft.com/office/drawing/2014/main" id="{2FEC97C6-7096-571E-353E-1AF328974F5C}"/>
              </a:ext>
            </a:extLst>
          </p:cNvPr>
          <p:cNvSpPr txBox="1"/>
          <p:nvPr/>
        </p:nvSpPr>
        <p:spPr>
          <a:xfrm>
            <a:off x="39325" y="5808245"/>
            <a:ext cx="219456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Check Valve backflow preventer</a:t>
            </a:r>
            <a:endParaRPr lang="en-US" sz="900" dirty="0">
              <a:solidFill>
                <a:srgbClr val="001D35"/>
              </a:solidFill>
              <a:latin typeface="Google Sans"/>
            </a:endParaRPr>
          </a:p>
          <a:p>
            <a:r>
              <a:rPr lang="en-US" sz="900" dirty="0">
                <a:solidFill>
                  <a:srgbClr val="001D35"/>
                </a:solidFill>
                <a:latin typeface="Google Sans"/>
                <a:hlinkClick r:id="rId10"/>
              </a:rPr>
              <a:t>https://</a:t>
            </a:r>
            <a:r>
              <a:rPr lang="en-US" sz="900" dirty="0" err="1">
                <a:solidFill>
                  <a:srgbClr val="001D35"/>
                </a:solidFill>
                <a:latin typeface="Google Sans"/>
                <a:hlinkClick r:id="rId10"/>
              </a:rPr>
              <a:t>www.amazon.com</a:t>
            </a:r>
            <a:r>
              <a:rPr lang="en-US" sz="900" dirty="0">
                <a:solidFill>
                  <a:srgbClr val="001D35"/>
                </a:solidFill>
                <a:latin typeface="Google Sans"/>
                <a:hlinkClick r:id="rId10"/>
              </a:rPr>
              <a:t>/</a:t>
            </a:r>
            <a:r>
              <a:rPr lang="en-US" sz="900" dirty="0" err="1">
                <a:solidFill>
                  <a:srgbClr val="001D35"/>
                </a:solidFill>
                <a:latin typeface="Google Sans"/>
                <a:hlinkClick r:id="rId10"/>
              </a:rPr>
              <a:t>dp</a:t>
            </a:r>
            <a:r>
              <a:rPr lang="en-US" sz="900" dirty="0">
                <a:solidFill>
                  <a:srgbClr val="001D35"/>
                </a:solidFill>
                <a:latin typeface="Google Sans"/>
                <a:hlinkClick r:id="rId10"/>
              </a:rPr>
              <a:t>/B00GZ3H2EI</a:t>
            </a:r>
            <a:endParaRPr lang="en-US" sz="900" dirty="0">
              <a:solidFill>
                <a:srgbClr val="001D35"/>
              </a:solidFill>
              <a:latin typeface="Google Sans"/>
            </a:endParaRPr>
          </a:p>
        </p:txBody>
      </p:sp>
      <p:sp>
        <p:nvSpPr>
          <p:cNvPr id="14" name="TextBox 13">
            <a:extLst>
              <a:ext uri="{FF2B5EF4-FFF2-40B4-BE49-F238E27FC236}">
                <a16:creationId xmlns:a16="http://schemas.microsoft.com/office/drawing/2014/main" id="{9C051C11-8464-D11B-E0ED-922B82A8E004}"/>
              </a:ext>
            </a:extLst>
          </p:cNvPr>
          <p:cNvSpPr txBox="1"/>
          <p:nvPr/>
        </p:nvSpPr>
        <p:spPr>
          <a:xfrm>
            <a:off x="146304" y="583476"/>
            <a:ext cx="3904488" cy="212365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We need two valves:</a:t>
            </a:r>
          </a:p>
          <a:p>
            <a:r>
              <a:rPr lang="en-US" sz="1200" dirty="0">
                <a:solidFill>
                  <a:srgbClr val="001D35"/>
                </a:solidFill>
                <a:latin typeface="Google Sans"/>
              </a:rPr>
              <a:t>Check Valves: Preventing Backflow back into the well. One valve is usually installed in the pump tube, another – just before pressure tank.</a:t>
            </a:r>
          </a:p>
          <a:p>
            <a:endParaRPr lang="en-US" sz="1200" dirty="0">
              <a:solidFill>
                <a:srgbClr val="001D35"/>
              </a:solidFill>
              <a:latin typeface="Google Sans"/>
            </a:endParaRPr>
          </a:p>
          <a:p>
            <a:r>
              <a:rPr lang="en-US" sz="1200" dirty="0">
                <a:solidFill>
                  <a:srgbClr val="001D35"/>
                </a:solidFill>
                <a:latin typeface="Google Sans"/>
              </a:rPr>
              <a:t>Air Release Valve: Preventing Air in the System, reducing noise and preventing air locks. As the trapped air naturally raises up, the valve is usually installed at the highest point in your plumbing system, often near the water heater or at the highest accessible point in the main supply line, definitely above the Pressure Tank. </a:t>
            </a:r>
          </a:p>
        </p:txBody>
      </p:sp>
      <p:pic>
        <p:nvPicPr>
          <p:cNvPr id="15" name="Picture 14">
            <a:extLst>
              <a:ext uri="{FF2B5EF4-FFF2-40B4-BE49-F238E27FC236}">
                <a16:creationId xmlns:a16="http://schemas.microsoft.com/office/drawing/2014/main" id="{FAA0B8EE-64AF-A070-2A31-1F77C608F3D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80672" y="4393871"/>
            <a:ext cx="894790" cy="1352644"/>
          </a:xfrm>
          <a:prstGeom prst="rect">
            <a:avLst/>
          </a:prstGeom>
        </p:spPr>
      </p:pic>
      <p:sp>
        <p:nvSpPr>
          <p:cNvPr id="16" name="TextBox 15">
            <a:extLst>
              <a:ext uri="{FF2B5EF4-FFF2-40B4-BE49-F238E27FC236}">
                <a16:creationId xmlns:a16="http://schemas.microsoft.com/office/drawing/2014/main" id="{595D2AEC-A77A-BB03-A28E-7774D34EAC3F}"/>
              </a:ext>
            </a:extLst>
          </p:cNvPr>
          <p:cNvSpPr txBox="1"/>
          <p:nvPr/>
        </p:nvSpPr>
        <p:spPr>
          <a:xfrm>
            <a:off x="2487168" y="5808245"/>
            <a:ext cx="233172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Air Release Valve (bleeder)</a:t>
            </a:r>
          </a:p>
          <a:p>
            <a:r>
              <a:rPr lang="en-US" sz="900" dirty="0">
                <a:solidFill>
                  <a:srgbClr val="001D35"/>
                </a:solidFill>
                <a:latin typeface="Google Sans"/>
                <a:hlinkClick r:id="rId12"/>
              </a:rPr>
              <a:t>https://</a:t>
            </a:r>
            <a:r>
              <a:rPr lang="en-US" sz="900" dirty="0" err="1">
                <a:solidFill>
                  <a:srgbClr val="001D35"/>
                </a:solidFill>
                <a:latin typeface="Google Sans"/>
                <a:hlinkClick r:id="rId12"/>
              </a:rPr>
              <a:t>www.amazon.com</a:t>
            </a:r>
            <a:r>
              <a:rPr lang="en-US" sz="900" dirty="0">
                <a:solidFill>
                  <a:srgbClr val="001D35"/>
                </a:solidFill>
                <a:latin typeface="Google Sans"/>
                <a:hlinkClick r:id="rId12"/>
              </a:rPr>
              <a:t>/</a:t>
            </a:r>
            <a:r>
              <a:rPr lang="en-US" sz="900" dirty="0" err="1">
                <a:solidFill>
                  <a:srgbClr val="001D35"/>
                </a:solidFill>
                <a:latin typeface="Google Sans"/>
                <a:hlinkClick r:id="rId12"/>
              </a:rPr>
              <a:t>dp</a:t>
            </a:r>
            <a:r>
              <a:rPr lang="en-US" sz="900" dirty="0">
                <a:solidFill>
                  <a:srgbClr val="001D35"/>
                </a:solidFill>
                <a:latin typeface="Google Sans"/>
                <a:hlinkClick r:id="rId12"/>
              </a:rPr>
              <a:t>/B07V8TMX95</a:t>
            </a:r>
            <a:endParaRPr lang="en-US" sz="900" dirty="0">
              <a:solidFill>
                <a:srgbClr val="001D35"/>
              </a:solidFill>
              <a:latin typeface="Google Sans"/>
            </a:endParaRPr>
          </a:p>
        </p:txBody>
      </p:sp>
    </p:spTree>
    <p:extLst>
      <p:ext uri="{BB962C8B-B14F-4D97-AF65-F5344CB8AC3E}">
        <p14:creationId xmlns:p14="http://schemas.microsoft.com/office/powerpoint/2010/main" val="2444013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5816977"/>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200" dirty="0"/>
          </a:p>
          <a:p>
            <a:r>
              <a:rPr lang="en-US" sz="1200" dirty="0"/>
              <a:t>We can substitute it with a smaller wall-mounted system that uses replaceable cartridges. This change would offer several advantages: Space-saving, Easy DIY maintenance, cost effective (overall).</a:t>
            </a:r>
          </a:p>
          <a:p>
            <a:endParaRPr lang="en-US" sz="1200" dirty="0"/>
          </a:p>
          <a:p>
            <a:r>
              <a:rPr lang="en-US" sz="1200" dirty="0"/>
              <a:t>Example: multi-stage filtration system like the </a:t>
            </a:r>
            <a:r>
              <a:rPr lang="en-US" sz="1200" dirty="0" err="1"/>
              <a:t>iSpring</a:t>
            </a:r>
            <a:r>
              <a:rPr lang="en-US" sz="1200" dirty="0"/>
              <a:t> WGB32BM</a:t>
            </a:r>
          </a:p>
          <a:p>
            <a:r>
              <a:rPr lang="en-US" sz="1200" dirty="0"/>
              <a:t> - </a:t>
            </a:r>
            <a:r>
              <a:rPr lang="en-US" sz="1200" dirty="0">
                <a:hlinkClick r:id="rId3"/>
              </a:rPr>
              <a:t>https://</a:t>
            </a:r>
            <a:r>
              <a:rPr lang="en-US" sz="1200" dirty="0" err="1">
                <a:hlinkClick r:id="rId3"/>
              </a:rPr>
              <a:t>www.amazon.com</a:t>
            </a:r>
            <a:r>
              <a:rPr lang="en-US" sz="1200" dirty="0">
                <a:hlinkClick r:id="rId3"/>
              </a:rPr>
              <a:t>/</a:t>
            </a:r>
            <a:r>
              <a:rPr lang="en-US" sz="1200" dirty="0" err="1">
                <a:hlinkClick r:id="rId3"/>
              </a:rPr>
              <a:t>dp</a:t>
            </a:r>
            <a:r>
              <a:rPr lang="en-US" sz="1200" dirty="0">
                <a:hlinkClick r:id="rId3"/>
              </a:rPr>
              <a:t>/B01FI3BLYM </a:t>
            </a:r>
            <a:r>
              <a:rPr lang="en-US" sz="1200" dirty="0"/>
              <a:t>- $426</a:t>
            </a:r>
          </a:p>
          <a:p>
            <a:r>
              <a:rPr lang="en-US" sz="1200" dirty="0"/>
              <a:t> - </a:t>
            </a:r>
            <a:r>
              <a:rPr lang="en-US" sz="1200" dirty="0">
                <a:hlinkClick r:id="rId4"/>
              </a:rPr>
              <a:t>https://www.youtube.com/watch?v=MSv1jDHGU_c</a:t>
            </a:r>
            <a:r>
              <a:rPr lang="en-US" sz="1200" dirty="0"/>
              <a:t> – video description</a:t>
            </a:r>
          </a:p>
          <a:p>
            <a:r>
              <a:rPr lang="en-US" sz="1200" dirty="0"/>
              <a:t> - </a:t>
            </a:r>
            <a:r>
              <a:rPr lang="en-US" sz="1200" dirty="0">
                <a:hlinkClick r:id="rId5"/>
              </a:rPr>
              <a:t>https://www.youtube.com/watch?v=svoIxJYPTXo</a:t>
            </a:r>
            <a:r>
              <a:rPr lang="en-US" sz="1200" dirty="0"/>
              <a:t>  - recent description (does not remove arsenic)</a:t>
            </a:r>
          </a:p>
          <a:p>
            <a:r>
              <a:rPr lang="en-US" sz="1200" dirty="0"/>
              <a:t> - </a:t>
            </a:r>
            <a:r>
              <a:rPr lang="en-US" sz="1200" dirty="0">
                <a:hlinkClick r:id="rId6"/>
              </a:rPr>
              <a:t>https://www.amazon.com/dp/B0776ZLQ1V</a:t>
            </a:r>
            <a:r>
              <a:rPr lang="en-US" sz="1200" dirty="0"/>
              <a:t> - replacement filters ($106)</a:t>
            </a:r>
          </a:p>
          <a:p>
            <a:r>
              <a:rPr lang="en-US" sz="1200" dirty="0"/>
              <a:t> - It has 3 stages of filtration, including specialized iron and manganese removal stage</a:t>
            </a:r>
            <a:br>
              <a:rPr lang="en-US" sz="1200" dirty="0"/>
            </a:br>
            <a:r>
              <a:rPr lang="en-US" sz="1200" dirty="0"/>
              <a:t>    1</a:t>
            </a:r>
            <a:r>
              <a:rPr lang="en-US" sz="1200" baseline="30000" dirty="0"/>
              <a:t>st</a:t>
            </a:r>
            <a:r>
              <a:rPr lang="en-US" sz="1200" dirty="0"/>
              <a:t> stage is a 5 micron sediment filter, 2</a:t>
            </a:r>
            <a:r>
              <a:rPr lang="en-US" sz="1200" baseline="30000" dirty="0"/>
              <a:t>nd</a:t>
            </a:r>
            <a:r>
              <a:rPr lang="en-US" sz="1200" dirty="0"/>
              <a:t> stage – carbon filter, 3</a:t>
            </a:r>
            <a:r>
              <a:rPr lang="en-US" sz="1200" baseline="30000" dirty="0"/>
              <a:t>rd</a:t>
            </a:r>
            <a:r>
              <a:rPr lang="en-US" sz="1200" dirty="0"/>
              <a:t> stage – specialized filter (Fe, Mg)</a:t>
            </a:r>
          </a:p>
          <a:p>
            <a:r>
              <a:rPr lang="en-US" sz="1200" dirty="0"/>
              <a:t> - Can handle up to 100,000 gallons before replacement</a:t>
            </a:r>
          </a:p>
          <a:p>
            <a:r>
              <a:rPr lang="en-US" sz="1200" dirty="0"/>
              <a:t> - Is wall-mounted and easy to install</a:t>
            </a:r>
          </a:p>
          <a:p>
            <a:r>
              <a:rPr lang="en-US" sz="12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ECD6-8338-5C0B-36D5-A987AEAD2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375A91-EA26-CA69-0A01-FA2B1DDCF9B4}"/>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Testing April 2025</a:t>
            </a:r>
          </a:p>
        </p:txBody>
      </p:sp>
      <p:sp>
        <p:nvSpPr>
          <p:cNvPr id="7" name="TextBox 6">
            <a:extLst>
              <a:ext uri="{FF2B5EF4-FFF2-40B4-BE49-F238E27FC236}">
                <a16:creationId xmlns:a16="http://schemas.microsoft.com/office/drawing/2014/main" id="{A4E1C5F2-742E-EABE-E7CB-25DA4F102DA9}"/>
              </a:ext>
            </a:extLst>
          </p:cNvPr>
          <p:cNvSpPr txBox="1"/>
          <p:nvPr/>
        </p:nvSpPr>
        <p:spPr>
          <a:xfrm>
            <a:off x="133977" y="5072752"/>
            <a:ext cx="3430266" cy="400110"/>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ND = Not Detected</a:t>
            </a:r>
          </a:p>
          <a:p>
            <a:r>
              <a:rPr lang="en-US" sz="1000" dirty="0">
                <a:latin typeface="Menlo" panose="020B0609030804020204" pitchFamily="49" charset="0"/>
                <a:ea typeface="Menlo" panose="020B0609030804020204" pitchFamily="49" charset="0"/>
                <a:cs typeface="Menlo" panose="020B0609030804020204" pitchFamily="49" charset="0"/>
              </a:rPr>
              <a:t>D = Detected above reporting limit</a:t>
            </a:r>
          </a:p>
        </p:txBody>
      </p:sp>
      <p:graphicFrame>
        <p:nvGraphicFramePr>
          <p:cNvPr id="9" name="Table 8">
            <a:extLst>
              <a:ext uri="{FF2B5EF4-FFF2-40B4-BE49-F238E27FC236}">
                <a16:creationId xmlns:a16="http://schemas.microsoft.com/office/drawing/2014/main" id="{9A8F2F04-395F-0C0C-B47A-4BE6DD845776}"/>
              </a:ext>
            </a:extLst>
          </p:cNvPr>
          <p:cNvGraphicFramePr>
            <a:graphicFrameLocks noGrp="1"/>
          </p:cNvGraphicFramePr>
          <p:nvPr>
            <p:extLst>
              <p:ext uri="{D42A27DB-BD31-4B8C-83A1-F6EECF244321}">
                <p14:modId xmlns:p14="http://schemas.microsoft.com/office/powerpoint/2010/main" val="2475954986"/>
              </p:ext>
            </p:extLst>
          </p:nvPr>
        </p:nvGraphicFramePr>
        <p:xfrm>
          <a:off x="133976" y="684187"/>
          <a:ext cx="10875400" cy="4324350"/>
        </p:xfrm>
        <a:graphic>
          <a:graphicData uri="http://schemas.openxmlformats.org/drawingml/2006/table">
            <a:tbl>
              <a:tblPr/>
              <a:tblGrid>
                <a:gridCol w="618369">
                  <a:extLst>
                    <a:ext uri="{9D8B030D-6E8A-4147-A177-3AD203B41FA5}">
                      <a16:colId xmlns:a16="http://schemas.microsoft.com/office/drawing/2014/main" val="591740659"/>
                    </a:ext>
                  </a:extLst>
                </a:gridCol>
                <a:gridCol w="368077">
                  <a:extLst>
                    <a:ext uri="{9D8B030D-6E8A-4147-A177-3AD203B41FA5}">
                      <a16:colId xmlns:a16="http://schemas.microsoft.com/office/drawing/2014/main" val="1254811769"/>
                    </a:ext>
                  </a:extLst>
                </a:gridCol>
                <a:gridCol w="309185">
                  <a:extLst>
                    <a:ext uri="{9D8B030D-6E8A-4147-A177-3AD203B41FA5}">
                      <a16:colId xmlns:a16="http://schemas.microsoft.com/office/drawing/2014/main" val="3418630692"/>
                    </a:ext>
                  </a:extLst>
                </a:gridCol>
                <a:gridCol w="485861">
                  <a:extLst>
                    <a:ext uri="{9D8B030D-6E8A-4147-A177-3AD203B41FA5}">
                      <a16:colId xmlns:a16="http://schemas.microsoft.com/office/drawing/2014/main" val="3015706093"/>
                    </a:ext>
                  </a:extLst>
                </a:gridCol>
                <a:gridCol w="353353">
                  <a:extLst>
                    <a:ext uri="{9D8B030D-6E8A-4147-A177-3AD203B41FA5}">
                      <a16:colId xmlns:a16="http://schemas.microsoft.com/office/drawing/2014/main" val="657680570"/>
                    </a:ext>
                  </a:extLst>
                </a:gridCol>
                <a:gridCol w="1232005">
                  <a:extLst>
                    <a:ext uri="{9D8B030D-6E8A-4147-A177-3AD203B41FA5}">
                      <a16:colId xmlns:a16="http://schemas.microsoft.com/office/drawing/2014/main" val="3851657739"/>
                    </a:ext>
                  </a:extLst>
                </a:gridCol>
                <a:gridCol w="350724">
                  <a:extLst>
                    <a:ext uri="{9D8B030D-6E8A-4147-A177-3AD203B41FA5}">
                      <a16:colId xmlns:a16="http://schemas.microsoft.com/office/drawing/2014/main" val="3330877536"/>
                    </a:ext>
                  </a:extLst>
                </a:gridCol>
                <a:gridCol w="530030">
                  <a:extLst>
                    <a:ext uri="{9D8B030D-6E8A-4147-A177-3AD203B41FA5}">
                      <a16:colId xmlns:a16="http://schemas.microsoft.com/office/drawing/2014/main" val="1952414689"/>
                    </a:ext>
                  </a:extLst>
                </a:gridCol>
                <a:gridCol w="5798474">
                  <a:extLst>
                    <a:ext uri="{9D8B030D-6E8A-4147-A177-3AD203B41FA5}">
                      <a16:colId xmlns:a16="http://schemas.microsoft.com/office/drawing/2014/main" val="2666632070"/>
                    </a:ext>
                  </a:extLst>
                </a:gridCol>
                <a:gridCol w="414661">
                  <a:extLst>
                    <a:ext uri="{9D8B030D-6E8A-4147-A177-3AD203B41FA5}">
                      <a16:colId xmlns:a16="http://schemas.microsoft.com/office/drawing/2014/main" val="3219346655"/>
                    </a:ext>
                  </a:extLst>
                </a:gridCol>
                <a:gridCol w="414661">
                  <a:extLst>
                    <a:ext uri="{9D8B030D-6E8A-4147-A177-3AD203B41FA5}">
                      <a16:colId xmlns:a16="http://schemas.microsoft.com/office/drawing/2014/main" val="762290921"/>
                    </a:ext>
                  </a:extLst>
                </a:gridCol>
              </a:tblGrid>
              <a:tr h="238125">
                <a:tc>
                  <a:txBody>
                    <a:bodyPr/>
                    <a:lstStyle/>
                    <a:p>
                      <a:pPr algn="ctr" rtl="0" fontAlgn="t">
                        <a:buNone/>
                      </a:pPr>
                      <a:r>
                        <a:rPr lang="en-US" sz="1000" b="1" i="0" u="none" strike="noStrike">
                          <a:solidFill>
                            <a:srgbClr val="000000"/>
                          </a:solidFill>
                          <a:effectLst/>
                          <a:latin typeface="Calibri" panose="020F0502020204030204" pitchFamily="34" charset="0"/>
                        </a:rPr>
                        <a:t>Metal</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Result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Limit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Standard</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Units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Safe Level (EPA/NY)</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kern="1200" dirty="0">
                          <a:solidFill>
                            <a:srgbClr val="000000"/>
                          </a:solidFill>
                          <a:effectLst/>
                          <a:latin typeface="+mn-lt"/>
                          <a:ea typeface="+mn-ea"/>
                          <a:cs typeface="+mn-cs"/>
                        </a:rPr>
                        <a:t>ppm</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Too High?</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Comments</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cs typeface="Calibri" panose="020F0502020204030204" pitchFamily="34" charset="0"/>
                        </a:rPr>
                        <a:t>in</a:t>
                      </a:r>
                      <a:endParaRPr lang="en-US" sz="1000" dirty="0">
                        <a:effectLst/>
                        <a:latin typeface="Calibri" panose="020F0502020204030204" pitchFamily="34" charset="0"/>
                        <a:cs typeface="Calibri" panose="020F0502020204030204" pitchFamily="34" charset="0"/>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dirty="0">
                          <a:effectLst/>
                          <a:latin typeface="Calibri" panose="020F0502020204030204" pitchFamily="34" charset="0"/>
                          <a:cs typeface="Calibri" panose="020F0502020204030204" pitchFamily="34" charset="0"/>
                        </a:rPr>
                        <a:t>out</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39280028"/>
                  </a:ext>
                </a:extLst>
              </a:tr>
              <a:tr h="495300">
                <a:tc>
                  <a:txBody>
                    <a:bodyPr/>
                    <a:lstStyle/>
                    <a:p>
                      <a:pPr rtl="0" fontAlgn="ctr">
                        <a:buNone/>
                      </a:pPr>
                      <a:r>
                        <a:rPr lang="en-US" sz="1000" b="0" i="0" u="none" strike="noStrike" dirty="0">
                          <a:solidFill>
                            <a:srgbClr val="000000"/>
                          </a:solidFill>
                          <a:effectLst/>
                          <a:latin typeface="Calibri" panose="020F0502020204030204" pitchFamily="34" charset="0"/>
                        </a:rPr>
                        <a:t>Aluminum</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120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2</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40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&lt;50-200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Borderline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Slightly above the NY standard (40 µg/L), but below EPA’s SMCL (Secondary Maximum Contaminant Level) of 50-200 µg/L. </a:t>
                      </a:r>
                    </a:p>
                    <a:p>
                      <a:pPr rtl="0" fontAlgn="ctr">
                        <a:buNone/>
                      </a:pPr>
                      <a:r>
                        <a:rPr lang="en-US" sz="1000" b="0" i="0" u="none" strike="noStrike" dirty="0">
                          <a:solidFill>
                            <a:srgbClr val="000000"/>
                          </a:solidFill>
                          <a:effectLst/>
                          <a:latin typeface="Calibri" panose="020F0502020204030204" pitchFamily="34" charset="0"/>
                        </a:rPr>
                        <a:t>Not a primary health risk, but may cause taste/color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6531091"/>
                  </a:ext>
                </a:extLst>
              </a:tr>
              <a:tr h="304800">
                <a:tc>
                  <a:txBody>
                    <a:bodyPr/>
                    <a:lstStyle/>
                    <a:p>
                      <a:pPr rtl="0" fontAlgn="ctr">
                        <a:buNone/>
                      </a:pPr>
                      <a:r>
                        <a:rPr lang="en-US" sz="1000" b="0" i="0" u="none" strike="noStrike" dirty="0">
                          <a:solidFill>
                            <a:srgbClr val="000000"/>
                          </a:solidFill>
                          <a:effectLst/>
                          <a:latin typeface="Calibri" panose="020F0502020204030204" pitchFamily="34" charset="0"/>
                        </a:rPr>
                        <a:t>Iron</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0.61</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mg/L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&lt;0.3 mg/L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0.61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for iron (0.3 mg/L). </a:t>
                      </a:r>
                    </a:p>
                    <a:p>
                      <a:pPr rtl="0" fontAlgn="ctr">
                        <a:buNone/>
                      </a:pPr>
                      <a:r>
                        <a:rPr lang="en-US" sz="1000" b="0" i="0" u="none" strike="noStrike" dirty="0">
                          <a:solidFill>
                            <a:srgbClr val="000000"/>
                          </a:solidFill>
                          <a:effectLst/>
                          <a:latin typeface="Calibri" panose="020F0502020204030204" pitchFamily="34" charset="0"/>
                        </a:rPr>
                        <a:t>Not a health risk, but can cause staining and taste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0.55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3016822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Arsenic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1.9</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1.4</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MCL (10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4849594"/>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Cadmium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778849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Cobalt</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9386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Copper</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170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35</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&lt;1,300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0.17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No</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action level (1,300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328316"/>
                  </a:ext>
                </a:extLst>
              </a:tr>
              <a:tr h="428625">
                <a:tc>
                  <a:txBody>
                    <a:bodyPr/>
                    <a:lstStyle/>
                    <a:p>
                      <a:pPr rtl="0" fontAlgn="ctr">
                        <a:buNone/>
                      </a:pPr>
                      <a:r>
                        <a:rPr lang="en-US" sz="1000" b="0" i="0" u="none" strike="noStrike" dirty="0">
                          <a:solidFill>
                            <a:srgbClr val="000000"/>
                          </a:solidFill>
                          <a:effectLst/>
                          <a:latin typeface="Calibri" panose="020F0502020204030204" pitchFamily="34" charset="0"/>
                        </a:rPr>
                        <a:t>Lead</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7.77</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&lt;15 µg/L (AL)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0.008</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NY standard (1.00 µg/L) and EPA’s goal (0 µg/L). EPA’s action level is 15 µg/L, but any lead is a concern, especially for children. </a:t>
                      </a:r>
                    </a:p>
                    <a:p>
                      <a:pPr rtl="0" fontAlgn="ctr">
                        <a:buNone/>
                      </a:pPr>
                      <a:r>
                        <a:rPr lang="en-US" sz="1000" b="0" i="0" u="none" strike="noStrike" dirty="0">
                          <a:solidFill>
                            <a:srgbClr val="000000"/>
                          </a:solidFill>
                          <a:effectLst/>
                          <a:latin typeface="Calibri" panose="020F0502020204030204" pitchFamily="34" charset="0"/>
                        </a:rPr>
                        <a:t>Should be as low as possible, ideally below 1 µg/L.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11.4</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&lt;1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02885237"/>
                  </a:ext>
                </a:extLst>
              </a:tr>
              <a:tr h="428625">
                <a:tc>
                  <a:txBody>
                    <a:bodyPr/>
                    <a:lstStyle/>
                    <a:p>
                      <a:pPr rtl="0" fontAlgn="ctr">
                        <a:buNone/>
                      </a:pPr>
                      <a:r>
                        <a:rPr lang="en-US" sz="1000" b="0" i="0" u="none" strike="noStrike">
                          <a:solidFill>
                            <a:srgbClr val="000000"/>
                          </a:solidFill>
                          <a:effectLst/>
                          <a:latin typeface="Calibri" panose="020F0502020204030204" pitchFamily="34" charset="0"/>
                        </a:rPr>
                        <a:t>Manganese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530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&lt;300 µg/L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0.53</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(300 µg/L) and NY standard (50 µg/L). Can cause taste, color, and potential health effects at high levels. </a:t>
                      </a:r>
                    </a:p>
                    <a:p>
                      <a:pPr rtl="0" fontAlgn="ctr">
                        <a:buNone/>
                      </a:pPr>
                      <a:r>
                        <a:rPr lang="en-US" sz="1000" b="0" i="0" u="none" strike="noStrike" dirty="0">
                          <a:solidFill>
                            <a:srgbClr val="000000"/>
                          </a:solidFill>
                          <a:effectLst/>
                          <a:latin typeface="Calibri" panose="020F0502020204030204" pitchFamily="34" charset="0"/>
                        </a:rPr>
                        <a:t>Should be below 50 µg/L for NY, and below 300 µg/L for EPA.</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545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660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4458863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Molybdenum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859402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Nickel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1.6</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&lt;100 µg/L (Health)</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health advisory.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975645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Tin</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Slightly above reporting limit, but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2833128"/>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Uranium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9574661"/>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Zinc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Well below EPA’s SMCL (5,000 µg/L). Safe.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1859613"/>
                  </a:ext>
                </a:extLst>
              </a:tr>
            </a:tbl>
          </a:graphicData>
        </a:graphic>
      </p:graphicFrame>
      <p:sp>
        <p:nvSpPr>
          <p:cNvPr id="10" name="Rectangle 2">
            <a:extLst>
              <a:ext uri="{FF2B5EF4-FFF2-40B4-BE49-F238E27FC236}">
                <a16:creationId xmlns:a16="http://schemas.microsoft.com/office/drawing/2014/main" id="{0B9F5011-8ADD-EB30-8124-EB98F7B0166A}"/>
              </a:ext>
            </a:extLst>
          </p:cNvPr>
          <p:cNvSpPr>
            <a:spLocks noChangeArrowheads="1"/>
          </p:cNvSpPr>
          <p:nvPr/>
        </p:nvSpPr>
        <p:spPr bwMode="auto">
          <a:xfrm>
            <a:off x="1681163"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59E3A30A-E02F-7F79-F74A-E6664DD9C997}"/>
              </a:ext>
            </a:extLst>
          </p:cNvPr>
          <p:cNvSpPr txBox="1"/>
          <p:nvPr/>
        </p:nvSpPr>
        <p:spPr>
          <a:xfrm>
            <a:off x="133977" y="5534774"/>
            <a:ext cx="4294972" cy="70788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Note:</a:t>
            </a:r>
          </a:p>
          <a:p>
            <a:r>
              <a:rPr lang="en-US" sz="10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10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1000" dirty="0">
                <a:latin typeface="Menlo" panose="020B0609030804020204" pitchFamily="49" charset="0"/>
                <a:ea typeface="Menlo" panose="020B0609030804020204" pitchFamily="49" charset="0"/>
                <a:cs typeface="Menlo" panose="020B0609030804020204" pitchFamily="49" charset="0"/>
              </a:rPr>
              <a:t>Iron      (Fe): Atomic # 26</a:t>
            </a:r>
          </a:p>
        </p:txBody>
      </p:sp>
      <p:sp>
        <p:nvSpPr>
          <p:cNvPr id="3" name="TextBox 2">
            <a:extLst>
              <a:ext uri="{FF2B5EF4-FFF2-40B4-BE49-F238E27FC236}">
                <a16:creationId xmlns:a16="http://schemas.microsoft.com/office/drawing/2014/main" id="{D30DBC30-59FF-E275-4DFF-604B463BDA2A}"/>
              </a:ext>
            </a:extLst>
          </p:cNvPr>
          <p:cNvSpPr txBox="1"/>
          <p:nvPr/>
        </p:nvSpPr>
        <p:spPr>
          <a:xfrm>
            <a:off x="133977" y="6322439"/>
            <a:ext cx="4016748" cy="246221"/>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1 ppm = 1 mg solute / 1 kg solution = 1 mg/L</a:t>
            </a:r>
          </a:p>
        </p:txBody>
      </p:sp>
    </p:spTree>
    <p:extLst>
      <p:ext uri="{BB962C8B-B14F-4D97-AF65-F5344CB8AC3E}">
        <p14:creationId xmlns:p14="http://schemas.microsoft.com/office/powerpoint/2010/main" val="169586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1566</TotalTime>
  <Words>5112</Words>
  <Application>Microsoft Macintosh PowerPoint</Application>
  <PresentationFormat>Widescreen</PresentationFormat>
  <Paragraphs>680</Paragraphs>
  <Slides>28</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80</cp:revision>
  <dcterms:created xsi:type="dcterms:W3CDTF">2022-06-02T16:58:09Z</dcterms:created>
  <dcterms:modified xsi:type="dcterms:W3CDTF">2025-05-18T03:42:45Z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